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Source Code Pro"/>
      <p:regular r:id="rId17"/>
      <p:bold r:id="rId18"/>
      <p:italic r:id="rId19"/>
      <p:boldItalic r:id="rId20"/>
    </p:embeddedFont>
    <p:embeddedFont>
      <p:font typeface="Oswald"/>
      <p:regular r:id="rId21"/>
      <p:bold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SourceCodePro-boldItalic.fntdata"/><Relationship Id="rId11" Type="http://schemas.openxmlformats.org/officeDocument/2006/relationships/slide" Target="slides/slide6.xml"/><Relationship Id="rId22" Type="http://schemas.openxmlformats.org/officeDocument/2006/relationships/font" Target="fonts/Oswald-bold.fntdata"/><Relationship Id="rId10" Type="http://schemas.openxmlformats.org/officeDocument/2006/relationships/slide" Target="slides/slide5.xml"/><Relationship Id="rId21" Type="http://schemas.openxmlformats.org/officeDocument/2006/relationships/font" Target="fonts/Oswald-regular.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SourceCodePro-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SourceCodePro-italic.fntdata"/><Relationship Id="rId6" Type="http://schemas.openxmlformats.org/officeDocument/2006/relationships/slide" Target="slides/slide1.xml"/><Relationship Id="rId18" Type="http://schemas.openxmlformats.org/officeDocument/2006/relationships/font" Target="fonts/SourceCodePro-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c6f80d1f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c6f80d1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27d94cc1f7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27d94cc1f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27df66e483_0_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27df66e48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c6f80d1f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c6f80d1f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c6f80d1ff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c6f80d1f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c6f80d1ff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c6f80d1f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c6f80d1f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c6f80d1f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27df66e483_0_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27df66e48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27d94cc1f7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27d94cc1f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27d94cc1f7_0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27d94cc1f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27d94cc1f7_0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27d94cc1f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3" name="Google Shape;5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 name="Google Shape;21;p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6" name="Google Shape;26;p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5"/>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5" name="Google Shape;35;p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44" name="Google Shape;44;p9"/>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5" name="Google Shape;45;p9"/>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8.jpg"/><Relationship Id="rId5"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hyperlink" Target="https://www.drugsand.me/" TargetMode="External"/><Relationship Id="rId4" Type="http://schemas.openxmlformats.org/officeDocument/2006/relationships/image" Target="../media/image5.png"/><Relationship Id="rId5" Type="http://schemas.openxmlformats.org/officeDocument/2006/relationships/image" Target="../media/image9.jpg"/><Relationship Id="rId6"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hyperlink" Target="https://www.wifor.com/en/wisit-the-wifor-institute-sustainability-impact-too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6.png"/><Relationship Id="rId5"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hyperlink" Target="https://www.wifor.com/en/research/sustainability-research/scope-3-assessment/"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Vera Sale </a:t>
            </a:r>
            <a:endParaRPr/>
          </a:p>
        </p:txBody>
      </p:sp>
      <p:sp>
        <p:nvSpPr>
          <p:cNvPr id="63" name="Google Shape;63;p13"/>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13844"/>
                </a:solidFill>
              </a:rPr>
              <a:t>Driving Value and Strategy Through Data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2"/>
          <p:cNvSpPr txBox="1"/>
          <p:nvPr>
            <p:ph type="title"/>
          </p:nvPr>
        </p:nvSpPr>
        <p:spPr>
          <a:xfrm>
            <a:off x="311700" y="167525"/>
            <a:ext cx="2808000" cy="1248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Sojourn well-being</a:t>
            </a:r>
            <a:endParaRPr/>
          </a:p>
        </p:txBody>
      </p:sp>
      <p:sp>
        <p:nvSpPr>
          <p:cNvPr id="139" name="Google Shape;139;p22"/>
          <p:cNvSpPr txBox="1"/>
          <p:nvPr>
            <p:ph idx="1" type="body"/>
          </p:nvPr>
        </p:nvSpPr>
        <p:spPr>
          <a:xfrm>
            <a:off x="311700" y="1496600"/>
            <a:ext cx="2808000" cy="3306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100">
                <a:solidFill>
                  <a:srgbClr val="000000"/>
                </a:solidFill>
              </a:rPr>
              <a:t>The Sojourn Wellbeing App, created with </a:t>
            </a:r>
            <a:r>
              <a:rPr i="1" lang="en" sz="1100">
                <a:solidFill>
                  <a:srgbClr val="000000"/>
                </a:solidFill>
              </a:rPr>
              <a:t>Drugs and Me</a:t>
            </a:r>
            <a:r>
              <a:rPr lang="en" sz="1100">
                <a:solidFill>
                  <a:srgbClr val="000000"/>
                </a:solidFill>
              </a:rPr>
              <a:t>, is a self-tracking tool for substances like caffeine, alcohol, and nicotine, promoting harm reduction </a:t>
            </a:r>
            <a:endParaRPr sz="1100">
              <a:solidFill>
                <a:srgbClr val="000000"/>
              </a:solidFill>
            </a:endParaRPr>
          </a:p>
          <a:p>
            <a:pPr indent="0" lvl="0" marL="0" rtl="0" algn="l">
              <a:spcBef>
                <a:spcPts val="1200"/>
              </a:spcBef>
              <a:spcAft>
                <a:spcPts val="0"/>
              </a:spcAft>
              <a:buNone/>
            </a:pPr>
            <a:r>
              <a:rPr lang="en" sz="1100">
                <a:solidFill>
                  <a:srgbClr val="000000"/>
                </a:solidFill>
              </a:rPr>
              <a:t>It is inspired by the UK-based organization’s mission to provide innovative digital tools for informed drug use </a:t>
            </a:r>
            <a:r>
              <a:rPr lang="en" sz="1100">
                <a:solidFill>
                  <a:srgbClr val="000000"/>
                </a:solidFill>
              </a:rPr>
              <a:t>management </a:t>
            </a:r>
            <a:r>
              <a:rPr lang="en" sz="1100">
                <a:solidFill>
                  <a:srgbClr val="000000"/>
                </a:solidFill>
              </a:rPr>
              <a:t> </a:t>
            </a:r>
            <a:endParaRPr sz="1100">
              <a:solidFill>
                <a:srgbClr val="000000"/>
              </a:solidFill>
            </a:endParaRPr>
          </a:p>
          <a:p>
            <a:pPr indent="0" lvl="0" marL="0" rtl="0" algn="l">
              <a:spcBef>
                <a:spcPts val="1200"/>
              </a:spcBef>
              <a:spcAft>
                <a:spcPts val="0"/>
              </a:spcAft>
              <a:buNone/>
            </a:pPr>
            <a:r>
              <a:t/>
            </a:r>
            <a:endParaRPr sz="1100">
              <a:solidFill>
                <a:srgbClr val="000000"/>
              </a:solidFill>
            </a:endParaRPr>
          </a:p>
          <a:p>
            <a:pPr indent="0" lvl="0" marL="0" rtl="0" algn="l">
              <a:spcBef>
                <a:spcPts val="1200"/>
              </a:spcBef>
              <a:spcAft>
                <a:spcPts val="1600"/>
              </a:spcAft>
              <a:buNone/>
            </a:pPr>
            <a:r>
              <a:t/>
            </a:r>
            <a:endParaRPr/>
          </a:p>
        </p:txBody>
      </p:sp>
      <p:pic>
        <p:nvPicPr>
          <p:cNvPr descr="Portrait-oriented black smaptphone" id="140" name="Google Shape;140;p22"/>
          <p:cNvPicPr preferRelativeResize="0"/>
          <p:nvPr/>
        </p:nvPicPr>
        <p:blipFill>
          <a:blip r:embed="rId3">
            <a:alphaModFix/>
          </a:blip>
          <a:stretch>
            <a:fillRect/>
          </a:stretch>
        </p:blipFill>
        <p:spPr>
          <a:xfrm>
            <a:off x="3527200" y="924850"/>
            <a:ext cx="2012150" cy="3951824"/>
          </a:xfrm>
          <a:prstGeom prst="rect">
            <a:avLst/>
          </a:prstGeom>
          <a:noFill/>
          <a:ln>
            <a:noFill/>
          </a:ln>
        </p:spPr>
      </p:pic>
      <p:pic>
        <p:nvPicPr>
          <p:cNvPr id="141" name="Google Shape;141;p22"/>
          <p:cNvPicPr preferRelativeResize="0"/>
          <p:nvPr/>
        </p:nvPicPr>
        <p:blipFill>
          <a:blip r:embed="rId4">
            <a:alphaModFix/>
          </a:blip>
          <a:stretch>
            <a:fillRect/>
          </a:stretch>
        </p:blipFill>
        <p:spPr>
          <a:xfrm>
            <a:off x="3638850" y="1257175"/>
            <a:ext cx="1771049" cy="3379702"/>
          </a:xfrm>
          <a:prstGeom prst="rect">
            <a:avLst/>
          </a:prstGeom>
          <a:noFill/>
          <a:ln>
            <a:noFill/>
          </a:ln>
        </p:spPr>
      </p:pic>
      <p:sp>
        <p:nvSpPr>
          <p:cNvPr id="142" name="Google Shape;142;p22"/>
          <p:cNvSpPr txBox="1"/>
          <p:nvPr/>
        </p:nvSpPr>
        <p:spPr>
          <a:xfrm>
            <a:off x="4938150" y="405350"/>
            <a:ext cx="2668200" cy="4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700">
                <a:solidFill>
                  <a:schemeClr val="dk2"/>
                </a:solidFill>
                <a:latin typeface="Source Code Pro"/>
                <a:ea typeface="Source Code Pro"/>
                <a:cs typeface="Source Code Pro"/>
                <a:sym typeface="Source Code Pro"/>
              </a:rPr>
              <a:t>Sample user journey</a:t>
            </a:r>
            <a:r>
              <a:rPr i="1" lang="en" sz="1800">
                <a:solidFill>
                  <a:schemeClr val="dk2"/>
                </a:solidFill>
                <a:latin typeface="Source Code Pro"/>
                <a:ea typeface="Source Code Pro"/>
                <a:cs typeface="Source Code Pro"/>
                <a:sym typeface="Source Code Pro"/>
              </a:rPr>
              <a:t> </a:t>
            </a:r>
            <a:endParaRPr i="1" sz="1800">
              <a:solidFill>
                <a:schemeClr val="dk2"/>
              </a:solidFill>
              <a:latin typeface="Source Code Pro"/>
              <a:ea typeface="Source Code Pro"/>
              <a:cs typeface="Source Code Pro"/>
              <a:sym typeface="Source Code Pro"/>
            </a:endParaRPr>
          </a:p>
        </p:txBody>
      </p:sp>
      <p:pic>
        <p:nvPicPr>
          <p:cNvPr descr="Portrait-oriented black smaptphone" id="143" name="Google Shape;143;p22"/>
          <p:cNvPicPr preferRelativeResize="0"/>
          <p:nvPr/>
        </p:nvPicPr>
        <p:blipFill>
          <a:blip r:embed="rId3">
            <a:alphaModFix/>
          </a:blip>
          <a:stretch>
            <a:fillRect/>
          </a:stretch>
        </p:blipFill>
        <p:spPr>
          <a:xfrm>
            <a:off x="6540375" y="924850"/>
            <a:ext cx="2012150" cy="3951824"/>
          </a:xfrm>
          <a:prstGeom prst="rect">
            <a:avLst/>
          </a:prstGeom>
          <a:noFill/>
          <a:ln>
            <a:noFill/>
          </a:ln>
        </p:spPr>
      </p:pic>
      <p:pic>
        <p:nvPicPr>
          <p:cNvPr id="144" name="Google Shape;144;p22"/>
          <p:cNvPicPr preferRelativeResize="0"/>
          <p:nvPr/>
        </p:nvPicPr>
        <p:blipFill>
          <a:blip r:embed="rId5">
            <a:alphaModFix/>
          </a:blip>
          <a:stretch>
            <a:fillRect/>
          </a:stretch>
        </p:blipFill>
        <p:spPr>
          <a:xfrm>
            <a:off x="6667500" y="1257175"/>
            <a:ext cx="1771049" cy="3379702"/>
          </a:xfrm>
          <a:prstGeom prst="rect">
            <a:avLst/>
          </a:prstGeom>
          <a:noFill/>
          <a:ln>
            <a:noFill/>
          </a:ln>
        </p:spPr>
      </p:pic>
      <p:sp>
        <p:nvSpPr>
          <p:cNvPr id="145" name="Google Shape;145;p22"/>
          <p:cNvSpPr/>
          <p:nvPr/>
        </p:nvSpPr>
        <p:spPr>
          <a:xfrm>
            <a:off x="5247674" y="1569150"/>
            <a:ext cx="1068300" cy="1027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2"/>
          <p:cNvSpPr txBox="1"/>
          <p:nvPr/>
        </p:nvSpPr>
        <p:spPr>
          <a:xfrm>
            <a:off x="4777025" y="1608750"/>
            <a:ext cx="1590000" cy="948300"/>
          </a:xfrm>
          <a:prstGeom prst="rect">
            <a:avLst/>
          </a:prstGeom>
          <a:noFill/>
          <a:ln>
            <a:noFill/>
          </a:ln>
        </p:spPr>
        <p:txBody>
          <a:bodyPr anchorCtr="0" anchor="ctr" bIns="91425" lIns="91425" spcFirstLastPara="1" rIns="91425" wrap="square" tIns="91425">
            <a:noAutofit/>
          </a:bodyPr>
          <a:lstStyle/>
          <a:p>
            <a:pPr indent="0" lvl="0" marL="457200" rtl="0" algn="ctr">
              <a:spcBef>
                <a:spcPts val="0"/>
              </a:spcBef>
              <a:spcAft>
                <a:spcPts val="0"/>
              </a:spcAft>
              <a:buNone/>
            </a:pPr>
            <a:r>
              <a:rPr lang="en" sz="900">
                <a:solidFill>
                  <a:schemeClr val="lt1"/>
                </a:solidFill>
                <a:latin typeface="Source Code Pro"/>
                <a:ea typeface="Source Code Pro"/>
                <a:cs typeface="Source Code Pro"/>
                <a:sym typeface="Source Code Pro"/>
              </a:rPr>
              <a:t>1.Log experience </a:t>
            </a:r>
            <a:endParaRPr sz="900">
              <a:solidFill>
                <a:schemeClr val="lt1"/>
              </a:solidFill>
              <a:latin typeface="Source Code Pro"/>
              <a:ea typeface="Source Code Pro"/>
              <a:cs typeface="Source Code Pro"/>
              <a:sym typeface="Source Code Pro"/>
            </a:endParaRPr>
          </a:p>
        </p:txBody>
      </p:sp>
      <p:sp>
        <p:nvSpPr>
          <p:cNvPr id="147" name="Google Shape;147;p22"/>
          <p:cNvSpPr/>
          <p:nvPr/>
        </p:nvSpPr>
        <p:spPr>
          <a:xfrm>
            <a:off x="7933899" y="2692600"/>
            <a:ext cx="1068300" cy="1027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2"/>
          <p:cNvSpPr txBox="1"/>
          <p:nvPr/>
        </p:nvSpPr>
        <p:spPr>
          <a:xfrm>
            <a:off x="7538327" y="2664675"/>
            <a:ext cx="1434600" cy="1027500"/>
          </a:xfrm>
          <a:prstGeom prst="rect">
            <a:avLst/>
          </a:prstGeom>
          <a:noFill/>
          <a:ln>
            <a:noFill/>
          </a:ln>
        </p:spPr>
        <p:txBody>
          <a:bodyPr anchorCtr="0" anchor="ctr" bIns="91425" lIns="91425" spcFirstLastPara="1" rIns="91425" wrap="square" tIns="91425">
            <a:noAutofit/>
          </a:bodyPr>
          <a:lstStyle/>
          <a:p>
            <a:pPr indent="0" lvl="0" marL="457200" rtl="0" algn="ctr">
              <a:spcBef>
                <a:spcPts val="0"/>
              </a:spcBef>
              <a:spcAft>
                <a:spcPts val="0"/>
              </a:spcAft>
              <a:buNone/>
            </a:pPr>
            <a:r>
              <a:rPr lang="en" sz="900">
                <a:solidFill>
                  <a:schemeClr val="lt1"/>
                </a:solidFill>
                <a:latin typeface="Source Code Pro"/>
                <a:ea typeface="Source Code Pro"/>
                <a:cs typeface="Source Code Pro"/>
                <a:sym typeface="Source Code Pro"/>
              </a:rPr>
              <a:t>2. Add to calendar</a:t>
            </a:r>
            <a:endParaRPr sz="900">
              <a:solidFill>
                <a:schemeClr val="lt1"/>
              </a:solidFill>
              <a:latin typeface="Source Code Pro"/>
              <a:ea typeface="Source Code Pro"/>
              <a:cs typeface="Source Code Pro"/>
              <a:sym typeface="Source Code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3"/>
          <p:cNvSpPr txBox="1"/>
          <p:nvPr>
            <p:ph type="title"/>
          </p:nvPr>
        </p:nvSpPr>
        <p:spPr>
          <a:xfrm>
            <a:off x="311700" y="167525"/>
            <a:ext cx="2808000" cy="1248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Sojourn well-being</a:t>
            </a:r>
            <a:endParaRPr/>
          </a:p>
        </p:txBody>
      </p:sp>
      <p:sp>
        <p:nvSpPr>
          <p:cNvPr id="154" name="Google Shape;154;p23"/>
          <p:cNvSpPr txBox="1"/>
          <p:nvPr>
            <p:ph idx="1" type="body"/>
          </p:nvPr>
        </p:nvSpPr>
        <p:spPr>
          <a:xfrm>
            <a:off x="311700" y="1496600"/>
            <a:ext cx="2808000" cy="3306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t/>
            </a:r>
            <a:endParaRPr sz="1100">
              <a:solidFill>
                <a:srgbClr val="000000"/>
              </a:solidFill>
            </a:endParaRPr>
          </a:p>
          <a:p>
            <a:pPr indent="0" lvl="0" marL="0" rtl="0" algn="l">
              <a:spcBef>
                <a:spcPts val="1200"/>
              </a:spcBef>
              <a:spcAft>
                <a:spcPts val="0"/>
              </a:spcAft>
              <a:buNone/>
            </a:pPr>
            <a:r>
              <a:rPr lang="en" sz="1100">
                <a:solidFill>
                  <a:srgbClr val="000000"/>
                </a:solidFill>
              </a:rPr>
              <a:t>I led user research, focus groups, managed the beta phase, and coordinated development to deliver a user-centred design</a:t>
            </a:r>
            <a:endParaRPr sz="1100">
              <a:solidFill>
                <a:srgbClr val="000000"/>
              </a:solidFill>
            </a:endParaRPr>
          </a:p>
          <a:p>
            <a:pPr indent="0" lvl="0" marL="0" rtl="0" algn="l">
              <a:spcBef>
                <a:spcPts val="1200"/>
              </a:spcBef>
              <a:spcAft>
                <a:spcPts val="0"/>
              </a:spcAft>
              <a:buNone/>
            </a:pPr>
            <a:r>
              <a:rPr lang="en" sz="1100">
                <a:solidFill>
                  <a:srgbClr val="000000"/>
                </a:solidFill>
              </a:rPr>
              <a:t>It was launched as a beta product on the app store (Android and Apple App Store)</a:t>
            </a:r>
            <a:endParaRPr sz="1100">
              <a:solidFill>
                <a:srgbClr val="000000"/>
              </a:solidFill>
            </a:endParaRPr>
          </a:p>
          <a:p>
            <a:pPr indent="0" lvl="0" marL="0" rtl="0" algn="l">
              <a:spcBef>
                <a:spcPts val="1200"/>
              </a:spcBef>
              <a:spcAft>
                <a:spcPts val="0"/>
              </a:spcAft>
              <a:buNone/>
            </a:pPr>
            <a:r>
              <a:rPr lang="en" sz="1100" u="sng">
                <a:solidFill>
                  <a:schemeClr val="accent5"/>
                </a:solidFill>
                <a:hlinkClick r:id="rId3">
                  <a:extLst>
                    <a:ext uri="{A12FA001-AC4F-418D-AE19-62706E023703}">
                      <ahyp:hlinkClr val="tx"/>
                    </a:ext>
                  </a:extLst>
                </a:hlinkClick>
              </a:rPr>
              <a:t>https://www.drugsand.me/</a:t>
            </a:r>
            <a:endParaRPr sz="1100">
              <a:solidFill>
                <a:srgbClr val="000000"/>
              </a:solidFill>
            </a:endParaRPr>
          </a:p>
          <a:p>
            <a:pPr indent="0" lvl="0" marL="0" rtl="0" algn="l">
              <a:spcBef>
                <a:spcPts val="1200"/>
              </a:spcBef>
              <a:spcAft>
                <a:spcPts val="1600"/>
              </a:spcAft>
              <a:buNone/>
            </a:pPr>
            <a:r>
              <a:t/>
            </a:r>
            <a:endParaRPr sz="1100">
              <a:solidFill>
                <a:srgbClr val="000000"/>
              </a:solidFill>
            </a:endParaRPr>
          </a:p>
        </p:txBody>
      </p:sp>
      <p:pic>
        <p:nvPicPr>
          <p:cNvPr descr="Portrait-oriented black smaptphone" id="155" name="Google Shape;155;p23"/>
          <p:cNvPicPr preferRelativeResize="0"/>
          <p:nvPr/>
        </p:nvPicPr>
        <p:blipFill>
          <a:blip r:embed="rId4">
            <a:alphaModFix/>
          </a:blip>
          <a:stretch>
            <a:fillRect/>
          </a:stretch>
        </p:blipFill>
        <p:spPr>
          <a:xfrm>
            <a:off x="3527200" y="924850"/>
            <a:ext cx="2012150" cy="3951824"/>
          </a:xfrm>
          <a:prstGeom prst="rect">
            <a:avLst/>
          </a:prstGeom>
          <a:noFill/>
          <a:ln>
            <a:noFill/>
          </a:ln>
        </p:spPr>
      </p:pic>
      <p:sp>
        <p:nvSpPr>
          <p:cNvPr id="156" name="Google Shape;156;p23"/>
          <p:cNvSpPr txBox="1"/>
          <p:nvPr/>
        </p:nvSpPr>
        <p:spPr>
          <a:xfrm>
            <a:off x="4938150" y="405350"/>
            <a:ext cx="2668200" cy="4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700">
                <a:solidFill>
                  <a:schemeClr val="dk2"/>
                </a:solidFill>
                <a:latin typeface="Source Code Pro"/>
                <a:ea typeface="Source Code Pro"/>
                <a:cs typeface="Source Code Pro"/>
                <a:sym typeface="Source Code Pro"/>
              </a:rPr>
              <a:t>Sample user journey</a:t>
            </a:r>
            <a:r>
              <a:rPr i="1" lang="en" sz="1800">
                <a:solidFill>
                  <a:schemeClr val="dk2"/>
                </a:solidFill>
                <a:latin typeface="Source Code Pro"/>
                <a:ea typeface="Source Code Pro"/>
                <a:cs typeface="Source Code Pro"/>
                <a:sym typeface="Source Code Pro"/>
              </a:rPr>
              <a:t> </a:t>
            </a:r>
            <a:endParaRPr i="1" sz="1800">
              <a:solidFill>
                <a:schemeClr val="dk2"/>
              </a:solidFill>
              <a:latin typeface="Source Code Pro"/>
              <a:ea typeface="Source Code Pro"/>
              <a:cs typeface="Source Code Pro"/>
              <a:sym typeface="Source Code Pro"/>
            </a:endParaRPr>
          </a:p>
        </p:txBody>
      </p:sp>
      <p:pic>
        <p:nvPicPr>
          <p:cNvPr descr="Portrait-oriented black smaptphone" id="157" name="Google Shape;157;p23"/>
          <p:cNvPicPr preferRelativeResize="0"/>
          <p:nvPr/>
        </p:nvPicPr>
        <p:blipFill>
          <a:blip r:embed="rId4">
            <a:alphaModFix/>
          </a:blip>
          <a:stretch>
            <a:fillRect/>
          </a:stretch>
        </p:blipFill>
        <p:spPr>
          <a:xfrm>
            <a:off x="6540375" y="924850"/>
            <a:ext cx="2012150" cy="3951824"/>
          </a:xfrm>
          <a:prstGeom prst="rect">
            <a:avLst/>
          </a:prstGeom>
          <a:noFill/>
          <a:ln>
            <a:noFill/>
          </a:ln>
        </p:spPr>
      </p:pic>
      <p:pic>
        <p:nvPicPr>
          <p:cNvPr id="158" name="Google Shape;158;p23"/>
          <p:cNvPicPr preferRelativeResize="0"/>
          <p:nvPr/>
        </p:nvPicPr>
        <p:blipFill rotWithShape="1">
          <a:blip r:embed="rId5">
            <a:alphaModFix/>
          </a:blip>
          <a:srcRect b="5562" l="0" r="0" t="0"/>
          <a:stretch/>
        </p:blipFill>
        <p:spPr>
          <a:xfrm>
            <a:off x="6633975" y="1220150"/>
            <a:ext cx="1810824" cy="3246249"/>
          </a:xfrm>
          <a:prstGeom prst="rect">
            <a:avLst/>
          </a:prstGeom>
          <a:noFill/>
          <a:ln>
            <a:noFill/>
          </a:ln>
        </p:spPr>
      </p:pic>
      <p:pic>
        <p:nvPicPr>
          <p:cNvPr id="159" name="Google Shape;159;p23"/>
          <p:cNvPicPr preferRelativeResize="0"/>
          <p:nvPr/>
        </p:nvPicPr>
        <p:blipFill rotWithShape="1">
          <a:blip r:embed="rId6">
            <a:alphaModFix/>
          </a:blip>
          <a:srcRect b="5186" l="0" r="0" t="1189"/>
          <a:stretch/>
        </p:blipFill>
        <p:spPr>
          <a:xfrm>
            <a:off x="3613650" y="1255800"/>
            <a:ext cx="1810824" cy="3246249"/>
          </a:xfrm>
          <a:prstGeom prst="rect">
            <a:avLst/>
          </a:prstGeom>
          <a:noFill/>
          <a:ln>
            <a:noFill/>
          </a:ln>
        </p:spPr>
      </p:pic>
      <p:sp>
        <p:nvSpPr>
          <p:cNvPr id="160" name="Google Shape;160;p23"/>
          <p:cNvSpPr/>
          <p:nvPr/>
        </p:nvSpPr>
        <p:spPr>
          <a:xfrm>
            <a:off x="8075699" y="3359325"/>
            <a:ext cx="1068300" cy="1027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3"/>
          <p:cNvSpPr txBox="1"/>
          <p:nvPr/>
        </p:nvSpPr>
        <p:spPr>
          <a:xfrm>
            <a:off x="7667502" y="3304200"/>
            <a:ext cx="1434600" cy="1027500"/>
          </a:xfrm>
          <a:prstGeom prst="rect">
            <a:avLst/>
          </a:prstGeom>
          <a:noFill/>
          <a:ln>
            <a:noFill/>
          </a:ln>
        </p:spPr>
        <p:txBody>
          <a:bodyPr anchorCtr="0" anchor="ctr" bIns="91425" lIns="91425" spcFirstLastPara="1" rIns="91425" wrap="square" tIns="91425">
            <a:noAutofit/>
          </a:bodyPr>
          <a:lstStyle/>
          <a:p>
            <a:pPr indent="0" lvl="0" marL="457200" rtl="0" algn="ctr">
              <a:spcBef>
                <a:spcPts val="0"/>
              </a:spcBef>
              <a:spcAft>
                <a:spcPts val="0"/>
              </a:spcAft>
              <a:buNone/>
            </a:pPr>
            <a:r>
              <a:rPr lang="en" sz="900">
                <a:solidFill>
                  <a:schemeClr val="lt1"/>
                </a:solidFill>
                <a:latin typeface="Source Code Pro"/>
                <a:ea typeface="Source Code Pro"/>
                <a:cs typeface="Source Code Pro"/>
                <a:sym typeface="Source Code Pro"/>
              </a:rPr>
              <a:t>4</a:t>
            </a:r>
            <a:r>
              <a:rPr lang="en" sz="900">
                <a:solidFill>
                  <a:schemeClr val="lt1"/>
                </a:solidFill>
                <a:latin typeface="Source Code Pro"/>
                <a:ea typeface="Source Code Pro"/>
                <a:cs typeface="Source Code Pro"/>
                <a:sym typeface="Source Code Pro"/>
              </a:rPr>
              <a:t>. Log summary</a:t>
            </a:r>
            <a:endParaRPr sz="900">
              <a:solidFill>
                <a:schemeClr val="lt1"/>
              </a:solidFill>
              <a:latin typeface="Source Code Pro"/>
              <a:ea typeface="Source Code Pro"/>
              <a:cs typeface="Source Code Pro"/>
              <a:sym typeface="Source Code Pro"/>
            </a:endParaRPr>
          </a:p>
        </p:txBody>
      </p:sp>
      <p:sp>
        <p:nvSpPr>
          <p:cNvPr id="162" name="Google Shape;162;p23"/>
          <p:cNvSpPr/>
          <p:nvPr/>
        </p:nvSpPr>
        <p:spPr>
          <a:xfrm>
            <a:off x="4977649" y="2106625"/>
            <a:ext cx="1068300" cy="1027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3"/>
          <p:cNvSpPr txBox="1"/>
          <p:nvPr/>
        </p:nvSpPr>
        <p:spPr>
          <a:xfrm>
            <a:off x="4494550" y="2146225"/>
            <a:ext cx="1590000" cy="948300"/>
          </a:xfrm>
          <a:prstGeom prst="rect">
            <a:avLst/>
          </a:prstGeom>
          <a:noFill/>
          <a:ln>
            <a:noFill/>
          </a:ln>
        </p:spPr>
        <p:txBody>
          <a:bodyPr anchorCtr="0" anchor="ctr" bIns="91425" lIns="91425" spcFirstLastPara="1" rIns="91425" wrap="square" tIns="91425">
            <a:noAutofit/>
          </a:bodyPr>
          <a:lstStyle/>
          <a:p>
            <a:pPr indent="0" lvl="0" marL="457200" rtl="0" algn="ctr">
              <a:spcBef>
                <a:spcPts val="0"/>
              </a:spcBef>
              <a:spcAft>
                <a:spcPts val="0"/>
              </a:spcAft>
              <a:buNone/>
            </a:pPr>
            <a:r>
              <a:rPr lang="en" sz="900">
                <a:solidFill>
                  <a:schemeClr val="lt1"/>
                </a:solidFill>
                <a:latin typeface="Source Code Pro"/>
                <a:ea typeface="Source Code Pro"/>
                <a:cs typeface="Source Code Pro"/>
                <a:sym typeface="Source Code Pro"/>
              </a:rPr>
              <a:t>3.Experience results overview</a:t>
            </a:r>
            <a:endParaRPr sz="900">
              <a:solidFill>
                <a:schemeClr val="lt1"/>
              </a:solidFill>
              <a:latin typeface="Source Code Pro"/>
              <a:ea typeface="Source Code Pro"/>
              <a:cs typeface="Source Code Pro"/>
              <a:sym typeface="Source Code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 me</a:t>
            </a:r>
            <a:endParaRPr/>
          </a:p>
        </p:txBody>
      </p:sp>
      <p:sp>
        <p:nvSpPr>
          <p:cNvPr id="69" name="Google Shape;69;p14"/>
          <p:cNvSpPr txBox="1"/>
          <p:nvPr>
            <p:ph idx="1" type="body"/>
          </p:nvPr>
        </p:nvSpPr>
        <p:spPr>
          <a:xfrm>
            <a:off x="311700" y="1369325"/>
            <a:ext cx="8520600" cy="3414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a:t>I’m passionate about creating intuitive products that make a real-world impact. With 4 years of experience in data-driven projects and </a:t>
            </a:r>
            <a:r>
              <a:rPr lang="en"/>
              <a:t>sustainability</a:t>
            </a:r>
            <a:r>
              <a:rPr lang="en"/>
              <a:t>, I bring ideas from research to life.</a:t>
            </a:r>
            <a:endParaRPr/>
          </a:p>
          <a:p>
            <a:pPr indent="0" lvl="0" marL="0" rtl="0" algn="l">
              <a:spcBef>
                <a:spcPts val="1200"/>
              </a:spcBef>
              <a:spcAft>
                <a:spcPts val="0"/>
              </a:spcAft>
              <a:buNone/>
            </a:pPr>
            <a:r>
              <a:rPr lang="en"/>
              <a:t>Growing up in Northern Italy, I developed a love for music and climbing, and I’m currently training for my first triathlon.  </a:t>
            </a:r>
            <a:endParaRPr/>
          </a:p>
          <a:p>
            <a:pPr indent="0" lvl="0" marL="0" rtl="0" algn="l">
              <a:spcBef>
                <a:spcPts val="1200"/>
              </a:spcBef>
              <a:spcAft>
                <a:spcPts val="0"/>
              </a:spcAft>
              <a:buNone/>
            </a:pPr>
            <a:r>
              <a:rPr lang="en"/>
              <a:t>I’m excited to connect and build meaningful solutions together!</a:t>
            </a:r>
            <a:endParaRPr/>
          </a:p>
          <a:p>
            <a:pPr indent="0" lvl="0" marL="0" rtl="0" algn="l">
              <a:spcBef>
                <a:spcPts val="12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cxnSp>
        <p:nvCxnSpPr>
          <p:cNvPr id="74" name="Google Shape;74;p15"/>
          <p:cNvCxnSpPr/>
          <p:nvPr/>
        </p:nvCxnSpPr>
        <p:spPr>
          <a:xfrm>
            <a:off x="-6875" y="2900700"/>
            <a:ext cx="9150900" cy="0"/>
          </a:xfrm>
          <a:prstGeom prst="straightConnector1">
            <a:avLst/>
          </a:prstGeom>
          <a:noFill/>
          <a:ln cap="flat" cmpd="sng" w="19050">
            <a:solidFill>
              <a:schemeClr val="dk2"/>
            </a:solidFill>
            <a:prstDash val="solid"/>
            <a:round/>
            <a:headEnd len="sm" w="sm" type="none"/>
            <a:tailEnd len="sm" w="sm" type="none"/>
          </a:ln>
        </p:spPr>
      </p:cxnSp>
      <p:sp>
        <p:nvSpPr>
          <p:cNvPr id="75" name="Google Shape;75;p1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Skills &amp; expertise</a:t>
            </a:r>
            <a:endParaRPr/>
          </a:p>
        </p:txBody>
      </p:sp>
      <p:sp>
        <p:nvSpPr>
          <p:cNvPr id="76" name="Google Shape;76;p15"/>
          <p:cNvSpPr/>
          <p:nvPr/>
        </p:nvSpPr>
        <p:spPr>
          <a:xfrm>
            <a:off x="274175" y="2147451"/>
            <a:ext cx="1476900" cy="141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txBox="1"/>
          <p:nvPr/>
        </p:nvSpPr>
        <p:spPr>
          <a:xfrm>
            <a:off x="200675" y="2273800"/>
            <a:ext cx="1623900" cy="1012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Source Code Pro"/>
                <a:ea typeface="Source Code Pro"/>
                <a:cs typeface="Source Code Pro"/>
                <a:sym typeface="Source Code Pro"/>
              </a:rPr>
              <a:t>Project management</a:t>
            </a:r>
            <a:endParaRPr sz="1600">
              <a:solidFill>
                <a:schemeClr val="lt1"/>
              </a:solidFill>
              <a:latin typeface="Source Code Pro"/>
              <a:ea typeface="Source Code Pro"/>
              <a:cs typeface="Source Code Pro"/>
              <a:sym typeface="Source Code Pro"/>
            </a:endParaRPr>
          </a:p>
        </p:txBody>
      </p:sp>
      <p:sp>
        <p:nvSpPr>
          <p:cNvPr id="78" name="Google Shape;78;p15"/>
          <p:cNvSpPr/>
          <p:nvPr/>
        </p:nvSpPr>
        <p:spPr>
          <a:xfrm>
            <a:off x="2253125" y="1423423"/>
            <a:ext cx="2658600" cy="2514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5"/>
          <p:cNvSpPr txBox="1"/>
          <p:nvPr/>
        </p:nvSpPr>
        <p:spPr>
          <a:xfrm>
            <a:off x="2156075" y="2147450"/>
            <a:ext cx="2954700" cy="117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Source Code Pro"/>
                <a:ea typeface="Source Code Pro"/>
                <a:cs typeface="Source Code Pro"/>
                <a:sym typeface="Source Code Pro"/>
              </a:rPr>
              <a:t>User experience</a:t>
            </a:r>
            <a:endParaRPr sz="3000">
              <a:solidFill>
                <a:schemeClr val="lt1"/>
              </a:solidFill>
              <a:latin typeface="Source Code Pro"/>
              <a:ea typeface="Source Code Pro"/>
              <a:cs typeface="Source Code Pro"/>
              <a:sym typeface="Source Code Pro"/>
            </a:endParaRPr>
          </a:p>
          <a:p>
            <a:pPr indent="0" lvl="0" marL="0" rtl="0" algn="ctr">
              <a:spcBef>
                <a:spcPts val="0"/>
              </a:spcBef>
              <a:spcAft>
                <a:spcPts val="0"/>
              </a:spcAft>
              <a:buNone/>
            </a:pPr>
            <a:r>
              <a:t/>
            </a:r>
            <a:endParaRPr sz="3000">
              <a:solidFill>
                <a:schemeClr val="lt1"/>
              </a:solidFill>
              <a:latin typeface="Source Code Pro"/>
              <a:ea typeface="Source Code Pro"/>
              <a:cs typeface="Source Code Pro"/>
              <a:sym typeface="Source Code Pro"/>
            </a:endParaRPr>
          </a:p>
        </p:txBody>
      </p:sp>
      <p:sp>
        <p:nvSpPr>
          <p:cNvPr id="80" name="Google Shape;80;p15"/>
          <p:cNvSpPr/>
          <p:nvPr/>
        </p:nvSpPr>
        <p:spPr>
          <a:xfrm>
            <a:off x="5642725" y="2645049"/>
            <a:ext cx="1345800" cy="1382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txBox="1"/>
          <p:nvPr/>
        </p:nvSpPr>
        <p:spPr>
          <a:xfrm>
            <a:off x="5710525" y="3019850"/>
            <a:ext cx="1210200" cy="54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Source Code Pro"/>
                <a:ea typeface="Source Code Pro"/>
                <a:cs typeface="Source Code Pro"/>
                <a:sym typeface="Source Code Pro"/>
              </a:rPr>
              <a:t>Data science </a:t>
            </a:r>
            <a:endParaRPr sz="1500">
              <a:solidFill>
                <a:schemeClr val="lt1"/>
              </a:solidFill>
              <a:latin typeface="Source Code Pro"/>
              <a:ea typeface="Source Code Pro"/>
              <a:cs typeface="Source Code Pro"/>
              <a:sym typeface="Source Code Pro"/>
            </a:endParaRPr>
          </a:p>
        </p:txBody>
      </p:sp>
      <p:sp>
        <p:nvSpPr>
          <p:cNvPr id="82" name="Google Shape;82;p15"/>
          <p:cNvSpPr/>
          <p:nvPr/>
        </p:nvSpPr>
        <p:spPr>
          <a:xfrm>
            <a:off x="7520474" y="2235698"/>
            <a:ext cx="1210200" cy="1171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txBox="1"/>
          <p:nvPr/>
        </p:nvSpPr>
        <p:spPr>
          <a:xfrm>
            <a:off x="7313625" y="2147450"/>
            <a:ext cx="1623900" cy="132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Source Code Pro"/>
                <a:ea typeface="Source Code Pro"/>
                <a:cs typeface="Source Code Pro"/>
                <a:sym typeface="Source Code Pro"/>
              </a:rPr>
              <a:t>Strategic </a:t>
            </a:r>
            <a:r>
              <a:rPr lang="en" sz="1500">
                <a:solidFill>
                  <a:schemeClr val="lt1"/>
                </a:solidFill>
                <a:latin typeface="Source Code Pro"/>
                <a:ea typeface="Source Code Pro"/>
                <a:cs typeface="Source Code Pro"/>
                <a:sym typeface="Source Code Pro"/>
              </a:rPr>
              <a:t>thinking</a:t>
            </a:r>
            <a:endParaRPr sz="1500">
              <a:solidFill>
                <a:schemeClr val="lt1"/>
              </a:solidFill>
              <a:latin typeface="Source Code Pro"/>
              <a:ea typeface="Source Code Pro"/>
              <a:cs typeface="Source Code Pro"/>
              <a:sym typeface="Source Code Pro"/>
            </a:endParaRPr>
          </a:p>
        </p:txBody>
      </p:sp>
      <p:sp>
        <p:nvSpPr>
          <p:cNvPr id="84" name="Google Shape;84;p15"/>
          <p:cNvSpPr/>
          <p:nvPr/>
        </p:nvSpPr>
        <p:spPr>
          <a:xfrm>
            <a:off x="5936350" y="767202"/>
            <a:ext cx="2091900" cy="1829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txBox="1"/>
          <p:nvPr/>
        </p:nvSpPr>
        <p:spPr>
          <a:xfrm>
            <a:off x="6023350" y="1135350"/>
            <a:ext cx="1917900" cy="107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lt1"/>
                </a:solidFill>
                <a:latin typeface="Source Code Pro"/>
                <a:ea typeface="Source Code Pro"/>
                <a:cs typeface="Source Code Pro"/>
                <a:sym typeface="Source Code Pro"/>
              </a:rPr>
              <a:t>Product development</a:t>
            </a:r>
            <a:r>
              <a:rPr lang="en" sz="1500">
                <a:solidFill>
                  <a:schemeClr val="lt1"/>
                </a:solidFill>
                <a:latin typeface="Source Code Pro"/>
                <a:ea typeface="Source Code Pro"/>
                <a:cs typeface="Source Code Pro"/>
                <a:sym typeface="Source Code Pro"/>
              </a:rPr>
              <a:t> </a:t>
            </a:r>
            <a:endParaRPr sz="1500">
              <a:solidFill>
                <a:schemeClr val="lt1"/>
              </a:solidFill>
              <a:latin typeface="Source Code Pro"/>
              <a:ea typeface="Source Code Pro"/>
              <a:cs typeface="Source Code Pro"/>
              <a:sym typeface="Source Code Pr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6"/>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Portfolio samples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txBox="1"/>
          <p:nvPr>
            <p:ph type="title"/>
          </p:nvPr>
        </p:nvSpPr>
        <p:spPr>
          <a:xfrm>
            <a:off x="311700" y="167525"/>
            <a:ext cx="2808000" cy="1248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WISIT</a:t>
            </a:r>
            <a:endParaRPr/>
          </a:p>
          <a:p>
            <a:pPr indent="0" lvl="0" marL="0" rtl="0" algn="l">
              <a:spcBef>
                <a:spcPts val="0"/>
              </a:spcBef>
              <a:spcAft>
                <a:spcPts val="0"/>
              </a:spcAft>
              <a:buNone/>
            </a:pPr>
            <a:r>
              <a:rPr lang="en"/>
              <a:t>The WifOR </a:t>
            </a:r>
            <a:r>
              <a:rPr lang="en"/>
              <a:t>Institute</a:t>
            </a:r>
            <a:r>
              <a:rPr lang="en"/>
              <a:t> Sustainability Tool  </a:t>
            </a:r>
            <a:endParaRPr/>
          </a:p>
        </p:txBody>
      </p:sp>
      <p:sp>
        <p:nvSpPr>
          <p:cNvPr id="96" name="Google Shape;96;p17"/>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WISIT is a web application for analyzing the social, environmental, and economic impacts of business activities. It allows for the calculation of impacts along the supply chain up to the final sales product in three simple steps. </a:t>
            </a:r>
            <a:endParaRPr/>
          </a:p>
          <a:p>
            <a:pPr indent="0" lvl="0" marL="0" rtl="0" algn="l">
              <a:spcBef>
                <a:spcPts val="1600"/>
              </a:spcBef>
              <a:spcAft>
                <a:spcPts val="0"/>
              </a:spcAft>
              <a:buNone/>
            </a:pPr>
            <a:r>
              <a:rPr lang="en"/>
              <a:t>End-users: international </a:t>
            </a:r>
            <a:r>
              <a:rPr lang="en"/>
              <a:t>corporate clients, policy-makers, researchers </a:t>
            </a:r>
            <a:endParaRPr/>
          </a:p>
          <a:p>
            <a:pPr indent="0" lvl="0" marL="0" rtl="0" algn="l">
              <a:spcBef>
                <a:spcPts val="1600"/>
              </a:spcBef>
              <a:spcAft>
                <a:spcPts val="1600"/>
              </a:spcAft>
              <a:buNone/>
            </a:pPr>
            <a:r>
              <a:t/>
            </a:r>
            <a:endParaRPr/>
          </a:p>
        </p:txBody>
      </p:sp>
      <p:pic>
        <p:nvPicPr>
          <p:cNvPr id="97" name="Google Shape;97;p17"/>
          <p:cNvPicPr preferRelativeResize="0"/>
          <p:nvPr/>
        </p:nvPicPr>
        <p:blipFill>
          <a:blip r:embed="rId3">
            <a:alphaModFix/>
          </a:blip>
          <a:stretch>
            <a:fillRect/>
          </a:stretch>
        </p:blipFill>
        <p:spPr>
          <a:xfrm>
            <a:off x="3492500" y="1716350"/>
            <a:ext cx="5534625" cy="2797624"/>
          </a:xfrm>
          <a:prstGeom prst="rect">
            <a:avLst/>
          </a:prstGeom>
          <a:noFill/>
          <a:ln cap="flat" cmpd="sng" w="9525">
            <a:solidFill>
              <a:schemeClr val="dk2"/>
            </a:solidFill>
            <a:prstDash val="solid"/>
            <a:round/>
            <a:headEnd len="sm" w="sm" type="none"/>
            <a:tailEnd len="sm" w="sm" type="none"/>
          </a:ln>
        </p:spPr>
      </p:pic>
      <p:sp>
        <p:nvSpPr>
          <p:cNvPr id="98" name="Google Shape;98;p17"/>
          <p:cNvSpPr txBox="1"/>
          <p:nvPr/>
        </p:nvSpPr>
        <p:spPr>
          <a:xfrm>
            <a:off x="3492500" y="614725"/>
            <a:ext cx="5012400" cy="100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dk2"/>
                </a:solidFill>
                <a:latin typeface="Source Code Pro"/>
                <a:ea typeface="Source Code Pro"/>
                <a:cs typeface="Source Code Pro"/>
                <a:sym typeface="Source Code Pro"/>
              </a:rPr>
              <a:t>Link to demo video: </a:t>
            </a:r>
            <a:r>
              <a:rPr lang="en" sz="1200" u="sng">
                <a:solidFill>
                  <a:schemeClr val="accent5"/>
                </a:solidFill>
                <a:latin typeface="Source Code Pro"/>
                <a:ea typeface="Source Code Pro"/>
                <a:cs typeface="Source Code Pro"/>
                <a:sym typeface="Source Code Pro"/>
                <a:hlinkClick r:id="rId4">
                  <a:extLst>
                    <a:ext uri="{A12FA001-AC4F-418D-AE19-62706E023703}">
                      <ahyp:hlinkClr val="tx"/>
                    </a:ext>
                  </a:extLst>
                </a:hlinkClick>
              </a:rPr>
              <a:t>https://www.wifor.com/en/wisit-the-wifor-institute-sustainability-impact-tool/</a:t>
            </a:r>
            <a:endParaRPr sz="1800">
              <a:solidFill>
                <a:schemeClr val="dk2"/>
              </a:solidFill>
              <a:latin typeface="Source Code Pro"/>
              <a:ea typeface="Source Code Pro"/>
              <a:cs typeface="Source Code Pro"/>
              <a:sym typeface="Source Code Pr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311700" y="167525"/>
            <a:ext cx="2808000" cy="1248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Use case : upstream supply chain analysis   </a:t>
            </a:r>
            <a:endParaRPr/>
          </a:p>
        </p:txBody>
      </p:sp>
      <p:sp>
        <p:nvSpPr>
          <p:cNvPr id="104" name="Google Shape;104;p18"/>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Step 1 - Data input &amp; model selection </a:t>
            </a:r>
            <a:endParaRPr b="1"/>
          </a:p>
          <a:p>
            <a:pPr indent="0" lvl="0" marL="0" rtl="0" algn="l">
              <a:spcBef>
                <a:spcPts val="1600"/>
              </a:spcBef>
              <a:spcAft>
                <a:spcPts val="0"/>
              </a:spcAft>
              <a:buNone/>
            </a:pPr>
            <a:r>
              <a:rPr lang="en"/>
              <a:t>Input of so-called spend data and choice of the macroeconomic model to be used by the calculation</a:t>
            </a:r>
            <a:endParaRPr/>
          </a:p>
          <a:p>
            <a:pPr indent="0" lvl="0" marL="0" rtl="0" algn="l">
              <a:spcBef>
                <a:spcPts val="1600"/>
              </a:spcBef>
              <a:spcAft>
                <a:spcPts val="1600"/>
              </a:spcAft>
              <a:buNone/>
            </a:pPr>
            <a:r>
              <a:rPr lang="en"/>
              <a:t> </a:t>
            </a:r>
            <a:endParaRPr/>
          </a:p>
        </p:txBody>
      </p:sp>
      <p:pic>
        <p:nvPicPr>
          <p:cNvPr descr="Open Chromebook laptop computer" id="105" name="Google Shape;105;p18"/>
          <p:cNvPicPr preferRelativeResize="0"/>
          <p:nvPr/>
        </p:nvPicPr>
        <p:blipFill>
          <a:blip r:embed="rId3">
            <a:alphaModFix/>
          </a:blip>
          <a:stretch>
            <a:fillRect/>
          </a:stretch>
        </p:blipFill>
        <p:spPr>
          <a:xfrm>
            <a:off x="2611850" y="631950"/>
            <a:ext cx="6440027" cy="4200925"/>
          </a:xfrm>
          <a:prstGeom prst="rect">
            <a:avLst/>
          </a:prstGeom>
          <a:noFill/>
          <a:ln>
            <a:noFill/>
          </a:ln>
        </p:spPr>
      </p:pic>
      <p:pic>
        <p:nvPicPr>
          <p:cNvPr id="106" name="Google Shape;106;p18"/>
          <p:cNvPicPr preferRelativeResize="0"/>
          <p:nvPr/>
        </p:nvPicPr>
        <p:blipFill>
          <a:blip r:embed="rId4">
            <a:alphaModFix/>
          </a:blip>
          <a:stretch>
            <a:fillRect/>
          </a:stretch>
        </p:blipFill>
        <p:spPr>
          <a:xfrm>
            <a:off x="3743348" y="1128698"/>
            <a:ext cx="2988075" cy="2576475"/>
          </a:xfrm>
          <a:prstGeom prst="rect">
            <a:avLst/>
          </a:prstGeom>
          <a:noFill/>
          <a:ln>
            <a:noFill/>
          </a:ln>
        </p:spPr>
      </p:pic>
      <p:sp>
        <p:nvSpPr>
          <p:cNvPr id="107" name="Google Shape;107;p18"/>
          <p:cNvSpPr txBox="1"/>
          <p:nvPr/>
        </p:nvSpPr>
        <p:spPr>
          <a:xfrm>
            <a:off x="6892175" y="1297000"/>
            <a:ext cx="1182300" cy="16551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2"/>
                </a:solidFill>
                <a:latin typeface="Source Code Pro"/>
                <a:ea typeface="Source Code Pro"/>
                <a:cs typeface="Source Code Pro"/>
                <a:sym typeface="Source Code Pro"/>
              </a:rPr>
              <a:t>Model Database</a:t>
            </a:r>
            <a:r>
              <a:rPr lang="en" sz="900">
                <a:solidFill>
                  <a:schemeClr val="dk2"/>
                </a:solidFill>
                <a:latin typeface="Source Code Pro"/>
                <a:ea typeface="Source Code Pro"/>
                <a:cs typeface="Source Code Pro"/>
                <a:sym typeface="Source Code Pro"/>
              </a:rPr>
              <a:t>:</a:t>
            </a:r>
            <a:endParaRPr sz="900">
              <a:solidFill>
                <a:schemeClr val="dk2"/>
              </a:solidFill>
              <a:latin typeface="Source Code Pro"/>
              <a:ea typeface="Source Code Pro"/>
              <a:cs typeface="Source Code Pro"/>
              <a:sym typeface="Source Code Pro"/>
            </a:endParaRPr>
          </a:p>
          <a:p>
            <a:pPr indent="0" lvl="0" marL="0" rtl="0" algn="l">
              <a:spcBef>
                <a:spcPts val="0"/>
              </a:spcBef>
              <a:spcAft>
                <a:spcPts val="0"/>
              </a:spcAft>
              <a:buNone/>
            </a:pPr>
            <a:r>
              <a:t/>
            </a:r>
            <a:endParaRPr sz="900">
              <a:solidFill>
                <a:schemeClr val="dk2"/>
              </a:solidFill>
              <a:latin typeface="Source Code Pro"/>
              <a:ea typeface="Source Code Pro"/>
              <a:cs typeface="Source Code Pro"/>
              <a:sym typeface="Source Code Pro"/>
            </a:endParaRPr>
          </a:p>
          <a:p>
            <a:pPr indent="0" lvl="0" marL="0" rtl="0" algn="l">
              <a:spcBef>
                <a:spcPts val="0"/>
              </a:spcBef>
              <a:spcAft>
                <a:spcPts val="0"/>
              </a:spcAft>
              <a:buNone/>
            </a:pPr>
            <a:r>
              <a:rPr lang="en" sz="900">
                <a:solidFill>
                  <a:schemeClr val="dk2"/>
                </a:solidFill>
                <a:latin typeface="Source Code Pro"/>
                <a:ea typeface="Source Code Pro"/>
                <a:cs typeface="Source Code Pro"/>
                <a:sym typeface="Source Code Pro"/>
              </a:rPr>
              <a:t>188 countries</a:t>
            </a:r>
            <a:endParaRPr sz="900">
              <a:solidFill>
                <a:schemeClr val="dk2"/>
              </a:solidFill>
              <a:latin typeface="Source Code Pro"/>
              <a:ea typeface="Source Code Pro"/>
              <a:cs typeface="Source Code Pro"/>
              <a:sym typeface="Source Code Pro"/>
            </a:endParaRPr>
          </a:p>
          <a:p>
            <a:pPr indent="0" lvl="0" marL="0" rtl="0" algn="l">
              <a:spcBef>
                <a:spcPts val="0"/>
              </a:spcBef>
              <a:spcAft>
                <a:spcPts val="0"/>
              </a:spcAft>
              <a:buNone/>
            </a:pPr>
            <a:r>
              <a:rPr lang="en" sz="900">
                <a:solidFill>
                  <a:schemeClr val="dk2"/>
                </a:solidFill>
                <a:latin typeface="Source Code Pro"/>
                <a:ea typeface="Source Code Pro"/>
                <a:cs typeface="Source Code Pro"/>
                <a:sym typeface="Source Code Pro"/>
              </a:rPr>
              <a:t>56 sectors</a:t>
            </a:r>
            <a:endParaRPr sz="900">
              <a:solidFill>
                <a:schemeClr val="dk2"/>
              </a:solidFill>
              <a:latin typeface="Source Code Pro"/>
              <a:ea typeface="Source Code Pro"/>
              <a:cs typeface="Source Code Pro"/>
              <a:sym typeface="Source Code Pro"/>
            </a:endParaRPr>
          </a:p>
          <a:p>
            <a:pPr indent="0" lvl="0" marL="0" rtl="0" algn="l">
              <a:spcBef>
                <a:spcPts val="0"/>
              </a:spcBef>
              <a:spcAft>
                <a:spcPts val="0"/>
              </a:spcAft>
              <a:buNone/>
            </a:pPr>
            <a:r>
              <a:t/>
            </a:r>
            <a:endParaRPr sz="900">
              <a:solidFill>
                <a:schemeClr val="dk2"/>
              </a:solidFill>
              <a:latin typeface="Source Code Pro"/>
              <a:ea typeface="Source Code Pro"/>
              <a:cs typeface="Source Code Pro"/>
              <a:sym typeface="Source Code Pro"/>
            </a:endParaRPr>
          </a:p>
          <a:p>
            <a:pPr indent="0" lvl="0" marL="0" rtl="0" algn="l">
              <a:spcBef>
                <a:spcPts val="0"/>
              </a:spcBef>
              <a:spcAft>
                <a:spcPts val="0"/>
              </a:spcAft>
              <a:buNone/>
            </a:pPr>
            <a:r>
              <a:rPr lang="en" sz="900">
                <a:solidFill>
                  <a:schemeClr val="dk2"/>
                </a:solidFill>
                <a:latin typeface="Source Code Pro"/>
                <a:ea typeface="Source Code Pro"/>
                <a:cs typeface="Source Code Pro"/>
                <a:sym typeface="Source Code Pro"/>
              </a:rPr>
              <a:t>Updated regularly with latest data and inflation rates</a:t>
            </a:r>
            <a:endParaRPr sz="1000">
              <a:solidFill>
                <a:schemeClr val="dk2"/>
              </a:solidFill>
              <a:latin typeface="Source Code Pro"/>
              <a:ea typeface="Source Code Pro"/>
              <a:cs typeface="Source Code Pro"/>
              <a:sym typeface="Source Code P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txBox="1"/>
          <p:nvPr>
            <p:ph type="title"/>
          </p:nvPr>
        </p:nvSpPr>
        <p:spPr>
          <a:xfrm>
            <a:off x="311700" y="167525"/>
            <a:ext cx="2808000" cy="1248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Use case : upstream supply chain analysis </a:t>
            </a:r>
            <a:r>
              <a:rPr lang="en"/>
              <a:t>  </a:t>
            </a:r>
            <a:endParaRPr/>
          </a:p>
        </p:txBody>
      </p:sp>
      <p:sp>
        <p:nvSpPr>
          <p:cNvPr id="113" name="Google Shape;113;p19"/>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Step 2 - Data configuration</a:t>
            </a:r>
            <a:endParaRPr b="1"/>
          </a:p>
          <a:p>
            <a:pPr indent="0" lvl="0" marL="0" rtl="0" algn="l">
              <a:spcBef>
                <a:spcPts val="1600"/>
              </a:spcBef>
              <a:spcAft>
                <a:spcPts val="0"/>
              </a:spcAft>
              <a:buNone/>
            </a:pPr>
            <a:r>
              <a:rPr lang="en"/>
              <a:t>Select the variables you are interested in and the value chain level</a:t>
            </a:r>
            <a:endParaRPr/>
          </a:p>
          <a:p>
            <a:pPr indent="0" lvl="0" marL="0" rtl="0" algn="l">
              <a:spcBef>
                <a:spcPts val="1600"/>
              </a:spcBef>
              <a:spcAft>
                <a:spcPts val="1600"/>
              </a:spcAft>
              <a:buNone/>
            </a:pPr>
            <a:r>
              <a:rPr lang="en"/>
              <a:t> </a:t>
            </a:r>
            <a:endParaRPr/>
          </a:p>
        </p:txBody>
      </p:sp>
      <p:pic>
        <p:nvPicPr>
          <p:cNvPr descr="Open Chromebook laptop computer" id="114" name="Google Shape;114;p19"/>
          <p:cNvPicPr preferRelativeResize="0"/>
          <p:nvPr/>
        </p:nvPicPr>
        <p:blipFill>
          <a:blip r:embed="rId3">
            <a:alphaModFix/>
          </a:blip>
          <a:stretch>
            <a:fillRect/>
          </a:stretch>
        </p:blipFill>
        <p:spPr>
          <a:xfrm>
            <a:off x="2595875" y="638675"/>
            <a:ext cx="6440027" cy="4200925"/>
          </a:xfrm>
          <a:prstGeom prst="rect">
            <a:avLst/>
          </a:prstGeom>
          <a:noFill/>
          <a:ln>
            <a:noFill/>
          </a:ln>
        </p:spPr>
      </p:pic>
      <p:pic>
        <p:nvPicPr>
          <p:cNvPr id="115" name="Google Shape;115;p19"/>
          <p:cNvPicPr preferRelativeResize="0"/>
          <p:nvPr/>
        </p:nvPicPr>
        <p:blipFill rotWithShape="1">
          <a:blip r:embed="rId4">
            <a:alphaModFix/>
          </a:blip>
          <a:srcRect b="0" l="0" r="33065" t="0"/>
          <a:stretch/>
        </p:blipFill>
        <p:spPr>
          <a:xfrm>
            <a:off x="3384875" y="809250"/>
            <a:ext cx="4798027" cy="3419051"/>
          </a:xfrm>
          <a:prstGeom prst="rect">
            <a:avLst/>
          </a:prstGeom>
          <a:noFill/>
          <a:ln cap="flat" cmpd="sng" w="9525">
            <a:solidFill>
              <a:schemeClr val="dk2"/>
            </a:solidFill>
            <a:prstDash val="solid"/>
            <a:round/>
            <a:headEnd len="sm" w="sm" type="none"/>
            <a:tailEnd len="sm" w="sm" type="none"/>
          </a:ln>
        </p:spPr>
      </p:pic>
      <p:pic>
        <p:nvPicPr>
          <p:cNvPr id="116" name="Google Shape;116;p19"/>
          <p:cNvPicPr preferRelativeResize="0"/>
          <p:nvPr/>
        </p:nvPicPr>
        <p:blipFill>
          <a:blip r:embed="rId5">
            <a:alphaModFix/>
          </a:blip>
          <a:stretch>
            <a:fillRect/>
          </a:stretch>
        </p:blipFill>
        <p:spPr>
          <a:xfrm>
            <a:off x="1245325" y="2792525"/>
            <a:ext cx="3198999" cy="15033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0"/>
          <p:cNvSpPr txBox="1"/>
          <p:nvPr>
            <p:ph type="title"/>
          </p:nvPr>
        </p:nvSpPr>
        <p:spPr>
          <a:xfrm>
            <a:off x="311700" y="167525"/>
            <a:ext cx="2808000" cy="1248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Use case : upstream supply chain analysis   </a:t>
            </a:r>
            <a:endParaRPr/>
          </a:p>
        </p:txBody>
      </p:sp>
      <p:sp>
        <p:nvSpPr>
          <p:cNvPr id="122" name="Google Shape;122;p20"/>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Step 3 - Explore results</a:t>
            </a:r>
            <a:endParaRPr b="1"/>
          </a:p>
          <a:p>
            <a:pPr indent="0" lvl="0" marL="0" rtl="0" algn="l">
              <a:spcBef>
                <a:spcPts val="1600"/>
              </a:spcBef>
              <a:spcAft>
                <a:spcPts val="0"/>
              </a:spcAft>
              <a:buNone/>
            </a:pPr>
            <a:r>
              <a:rPr lang="en"/>
              <a:t>Explore results in data (.csv, .xlsx) format or graphical output </a:t>
            </a:r>
            <a:endParaRPr/>
          </a:p>
          <a:p>
            <a:pPr indent="0" lvl="0" marL="0" rtl="0" algn="l">
              <a:spcBef>
                <a:spcPts val="1600"/>
              </a:spcBef>
              <a:spcAft>
                <a:spcPts val="0"/>
              </a:spcAft>
              <a:buNone/>
            </a:pPr>
            <a:r>
              <a:rPr lang="en"/>
              <a:t>Available graphs entail: Bar chart, sunburst, world maps of supply chain impact </a:t>
            </a:r>
            <a:endParaRPr/>
          </a:p>
          <a:p>
            <a:pPr indent="0" lvl="0" marL="0" rtl="0" algn="l">
              <a:spcBef>
                <a:spcPts val="1600"/>
              </a:spcBef>
              <a:spcAft>
                <a:spcPts val="1600"/>
              </a:spcAft>
              <a:buNone/>
            </a:pPr>
            <a:r>
              <a:rPr lang="en"/>
              <a:t> </a:t>
            </a:r>
            <a:endParaRPr/>
          </a:p>
        </p:txBody>
      </p:sp>
      <p:pic>
        <p:nvPicPr>
          <p:cNvPr descr="Open Chromebook laptop computer" id="123" name="Google Shape;123;p20"/>
          <p:cNvPicPr preferRelativeResize="0"/>
          <p:nvPr/>
        </p:nvPicPr>
        <p:blipFill>
          <a:blip r:embed="rId3">
            <a:alphaModFix/>
          </a:blip>
          <a:stretch>
            <a:fillRect/>
          </a:stretch>
        </p:blipFill>
        <p:spPr>
          <a:xfrm>
            <a:off x="2493050" y="335850"/>
            <a:ext cx="6592600" cy="4549251"/>
          </a:xfrm>
          <a:prstGeom prst="rect">
            <a:avLst/>
          </a:prstGeom>
          <a:noFill/>
          <a:ln>
            <a:noFill/>
          </a:ln>
        </p:spPr>
      </p:pic>
      <p:pic>
        <p:nvPicPr>
          <p:cNvPr id="124" name="Google Shape;124;p20"/>
          <p:cNvPicPr preferRelativeResize="0"/>
          <p:nvPr/>
        </p:nvPicPr>
        <p:blipFill rotWithShape="1">
          <a:blip r:embed="rId4">
            <a:alphaModFix/>
          </a:blip>
          <a:srcRect b="0" l="1140" r="-1139" t="0"/>
          <a:stretch/>
        </p:blipFill>
        <p:spPr>
          <a:xfrm>
            <a:off x="3616887" y="571225"/>
            <a:ext cx="4344925" cy="3586476"/>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1"/>
          <p:cNvSpPr txBox="1"/>
          <p:nvPr>
            <p:ph type="title"/>
          </p:nvPr>
        </p:nvSpPr>
        <p:spPr>
          <a:xfrm>
            <a:off x="311700" y="167525"/>
            <a:ext cx="2808000" cy="1248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Use case : Scope 3 calculation</a:t>
            </a:r>
            <a:endParaRPr/>
          </a:p>
        </p:txBody>
      </p:sp>
      <p:sp>
        <p:nvSpPr>
          <p:cNvPr id="130" name="Google Shape;130;p21"/>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Scope 3 </a:t>
            </a:r>
            <a:r>
              <a:rPr lang="en"/>
              <a:t>calculation</a:t>
            </a:r>
            <a:r>
              <a:rPr lang="en"/>
              <a:t> based on procurement data input is </a:t>
            </a:r>
            <a:r>
              <a:rPr lang="en"/>
              <a:t>available</a:t>
            </a:r>
            <a:r>
              <a:rPr lang="en"/>
              <a:t> in WISIT </a:t>
            </a:r>
            <a:endParaRPr/>
          </a:p>
          <a:p>
            <a:pPr indent="0" lvl="0" marL="0" rtl="0" algn="l">
              <a:spcBef>
                <a:spcPts val="1600"/>
              </a:spcBef>
              <a:spcAft>
                <a:spcPts val="0"/>
              </a:spcAft>
              <a:buNone/>
            </a:pPr>
            <a:r>
              <a:rPr lang="en"/>
              <a:t>Models and calculations are </a:t>
            </a:r>
            <a:r>
              <a:rPr lang="en"/>
              <a:t>updated</a:t>
            </a:r>
            <a:r>
              <a:rPr lang="en"/>
              <a:t> to the latest GHG Protocol and industry requirements </a:t>
            </a:r>
            <a:endParaRPr/>
          </a:p>
          <a:p>
            <a:pPr indent="0" lvl="0" marL="0" rtl="0" algn="l">
              <a:spcBef>
                <a:spcPts val="1600"/>
              </a:spcBef>
              <a:spcAft>
                <a:spcPts val="0"/>
              </a:spcAft>
              <a:buNone/>
            </a:pPr>
            <a:r>
              <a:rPr lang="en"/>
              <a:t>Follow the link on the right for a demonstration of the app’s usability and results display </a:t>
            </a:r>
            <a:endParaRPr/>
          </a:p>
          <a:p>
            <a:pPr indent="0" lvl="0" marL="0" rtl="0" algn="l">
              <a:spcBef>
                <a:spcPts val="1600"/>
              </a:spcBef>
              <a:spcAft>
                <a:spcPts val="1600"/>
              </a:spcAft>
              <a:buNone/>
            </a:pPr>
            <a:r>
              <a:rPr lang="en"/>
              <a:t> </a:t>
            </a:r>
            <a:endParaRPr/>
          </a:p>
        </p:txBody>
      </p:sp>
      <p:pic>
        <p:nvPicPr>
          <p:cNvPr descr="Open Chromebook laptop computer" id="131" name="Google Shape;131;p21"/>
          <p:cNvPicPr preferRelativeResize="0"/>
          <p:nvPr/>
        </p:nvPicPr>
        <p:blipFill>
          <a:blip r:embed="rId3">
            <a:alphaModFix/>
          </a:blip>
          <a:stretch>
            <a:fillRect/>
          </a:stretch>
        </p:blipFill>
        <p:spPr>
          <a:xfrm>
            <a:off x="2661138" y="631950"/>
            <a:ext cx="6440027" cy="4200925"/>
          </a:xfrm>
          <a:prstGeom prst="rect">
            <a:avLst/>
          </a:prstGeom>
          <a:noFill/>
          <a:ln>
            <a:noFill/>
          </a:ln>
        </p:spPr>
      </p:pic>
      <p:pic>
        <p:nvPicPr>
          <p:cNvPr id="132" name="Google Shape;132;p21"/>
          <p:cNvPicPr preferRelativeResize="0"/>
          <p:nvPr/>
        </p:nvPicPr>
        <p:blipFill>
          <a:blip r:embed="rId4">
            <a:alphaModFix/>
          </a:blip>
          <a:stretch>
            <a:fillRect/>
          </a:stretch>
        </p:blipFill>
        <p:spPr>
          <a:xfrm>
            <a:off x="3282288" y="994650"/>
            <a:ext cx="5246903" cy="2950800"/>
          </a:xfrm>
          <a:prstGeom prst="rect">
            <a:avLst/>
          </a:prstGeom>
          <a:noFill/>
          <a:ln>
            <a:noFill/>
          </a:ln>
        </p:spPr>
      </p:pic>
      <p:sp>
        <p:nvSpPr>
          <p:cNvPr id="133" name="Google Shape;133;p21"/>
          <p:cNvSpPr txBox="1"/>
          <p:nvPr/>
        </p:nvSpPr>
        <p:spPr>
          <a:xfrm>
            <a:off x="2937300" y="4639500"/>
            <a:ext cx="60093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Source Code Pro"/>
                <a:ea typeface="Source Code Pro"/>
                <a:cs typeface="Source Code Pro"/>
                <a:sym typeface="Source Code Pro"/>
                <a:hlinkClick r:id="rId5"/>
              </a:rPr>
              <a:t>https://www.wifor.com/en/research/sustainability-research/scope-3-assessment/</a:t>
            </a:r>
            <a:endParaRPr sz="900">
              <a:solidFill>
                <a:schemeClr val="dk2"/>
              </a:solidFill>
              <a:latin typeface="Source Code Pro"/>
              <a:ea typeface="Source Code Pro"/>
              <a:cs typeface="Source Code Pro"/>
              <a:sym typeface="Source Code Pro"/>
            </a:endParaRPr>
          </a:p>
        </p:txBody>
      </p:sp>
    </p:spTree>
  </p:cSld>
  <p:clrMapOvr>
    <a:masterClrMapping/>
  </p:clrMapOvr>
</p:sld>
</file>

<file path=ppt/theme/theme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